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6D15D98-0C30-4298-9E09-B050D80AE8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58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0CE73-E20C-4120-9B66-5C513020C7B1}"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15D98-0C30-4298-9E09-B050D80AE82A}" type="slidenum">
              <a:rPr lang="en-US" smtClean="0"/>
              <a:t>‹#›</a:t>
            </a:fld>
            <a:endParaRPr lang="en-US"/>
          </a:p>
        </p:txBody>
      </p:sp>
    </p:spTree>
    <p:extLst>
      <p:ext uri="{BB962C8B-B14F-4D97-AF65-F5344CB8AC3E}">
        <p14:creationId xmlns:p14="http://schemas.microsoft.com/office/powerpoint/2010/main" val="313041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62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69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spTree>
    <p:extLst>
      <p:ext uri="{BB962C8B-B14F-4D97-AF65-F5344CB8AC3E}">
        <p14:creationId xmlns:p14="http://schemas.microsoft.com/office/powerpoint/2010/main" val="12553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58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53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38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87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spTree>
    <p:extLst>
      <p:ext uri="{BB962C8B-B14F-4D97-AF65-F5344CB8AC3E}">
        <p14:creationId xmlns:p14="http://schemas.microsoft.com/office/powerpoint/2010/main" val="197359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0CE73-E20C-4120-9B66-5C513020C7B1}"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15D98-0C30-4298-9E09-B050D80AE8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951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50CE73-E20C-4120-9B66-5C513020C7B1}"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15D98-0C30-4298-9E09-B050D80AE82A}" type="slidenum">
              <a:rPr lang="en-US" smtClean="0"/>
              <a:t>‹#›</a:t>
            </a:fld>
            <a:endParaRPr lang="en-US"/>
          </a:p>
        </p:txBody>
      </p:sp>
    </p:spTree>
    <p:extLst>
      <p:ext uri="{BB962C8B-B14F-4D97-AF65-F5344CB8AC3E}">
        <p14:creationId xmlns:p14="http://schemas.microsoft.com/office/powerpoint/2010/main" val="150800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50CE73-E20C-4120-9B66-5C513020C7B1}"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15D98-0C30-4298-9E09-B050D80AE8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33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50CE73-E20C-4120-9B66-5C513020C7B1}"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15D98-0C30-4298-9E09-B050D80AE8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79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0CE73-E20C-4120-9B66-5C513020C7B1}"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15D98-0C30-4298-9E09-B050D80AE82A}" type="slidenum">
              <a:rPr lang="en-US" smtClean="0"/>
              <a:t>‹#›</a:t>
            </a:fld>
            <a:endParaRPr lang="en-US"/>
          </a:p>
        </p:txBody>
      </p:sp>
    </p:spTree>
    <p:extLst>
      <p:ext uri="{BB962C8B-B14F-4D97-AF65-F5344CB8AC3E}">
        <p14:creationId xmlns:p14="http://schemas.microsoft.com/office/powerpoint/2010/main" val="325210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0CE73-E20C-4120-9B66-5C513020C7B1}"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15D98-0C30-4298-9E09-B050D80AE8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65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0CE73-E20C-4120-9B66-5C513020C7B1}"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15D98-0C30-4298-9E09-B050D80AE82A}" type="slidenum">
              <a:rPr lang="en-US" smtClean="0"/>
              <a:t>‹#›</a:t>
            </a:fld>
            <a:endParaRPr lang="en-US"/>
          </a:p>
        </p:txBody>
      </p:sp>
    </p:spTree>
    <p:extLst>
      <p:ext uri="{BB962C8B-B14F-4D97-AF65-F5344CB8AC3E}">
        <p14:creationId xmlns:p14="http://schemas.microsoft.com/office/powerpoint/2010/main" val="271666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50CE73-E20C-4120-9B66-5C513020C7B1}" type="datetimeFigureOut">
              <a:rPr lang="en-US" smtClean="0"/>
              <a:t>3/22/2023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D15D98-0C30-4298-9E09-B050D80AE82A}" type="slidenum">
              <a:rPr lang="en-US" smtClean="0"/>
              <a:t>‹#›</a:t>
            </a:fld>
            <a:endParaRPr lang="en-US"/>
          </a:p>
        </p:txBody>
      </p:sp>
    </p:spTree>
    <p:extLst>
      <p:ext uri="{BB962C8B-B14F-4D97-AF65-F5344CB8AC3E}">
        <p14:creationId xmlns:p14="http://schemas.microsoft.com/office/powerpoint/2010/main" val="1955080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7FFE-C629-396B-2EAE-041436C386DC}"/>
              </a:ext>
            </a:extLst>
          </p:cNvPr>
          <p:cNvSpPr>
            <a:spLocks noGrp="1"/>
          </p:cNvSpPr>
          <p:nvPr>
            <p:ph type="ctrTitle"/>
          </p:nvPr>
        </p:nvSpPr>
        <p:spPr/>
        <p:txBody>
          <a:bodyPr/>
          <a:lstStyle/>
          <a:p>
            <a:r>
              <a:rPr lang="en-US" b="1" dirty="0"/>
              <a:t>Function of the IMF</a:t>
            </a:r>
          </a:p>
        </p:txBody>
      </p:sp>
      <p:sp>
        <p:nvSpPr>
          <p:cNvPr id="3" name="Subtitle 2">
            <a:extLst>
              <a:ext uri="{FF2B5EF4-FFF2-40B4-BE49-F238E27FC236}">
                <a16:creationId xmlns:a16="http://schemas.microsoft.com/office/drawing/2014/main" id="{5776C760-A7F7-BD14-A76D-46CE5019480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886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4E00-51ED-5065-B00F-188ECF0DE82F}"/>
              </a:ext>
            </a:extLst>
          </p:cNvPr>
          <p:cNvSpPr>
            <a:spLocks noGrp="1"/>
          </p:cNvSpPr>
          <p:nvPr>
            <p:ph type="title"/>
          </p:nvPr>
        </p:nvSpPr>
        <p:spPr/>
        <p:txBody>
          <a:bodyPr/>
          <a:lstStyle/>
          <a:p>
            <a:r>
              <a:rPr lang="en-US" b="1" dirty="0"/>
              <a:t>Function of the IMF</a:t>
            </a:r>
            <a:endParaRPr lang="en-US" dirty="0"/>
          </a:p>
        </p:txBody>
      </p:sp>
      <p:sp>
        <p:nvSpPr>
          <p:cNvPr id="3" name="Content Placeholder 2">
            <a:extLst>
              <a:ext uri="{FF2B5EF4-FFF2-40B4-BE49-F238E27FC236}">
                <a16:creationId xmlns:a16="http://schemas.microsoft.com/office/drawing/2014/main" id="{ED7C5306-6423-7BE6-0889-CED0C20323A7}"/>
              </a:ext>
            </a:extLst>
          </p:cNvPr>
          <p:cNvSpPr>
            <a:spLocks noGrp="1"/>
          </p:cNvSpPr>
          <p:nvPr>
            <p:ph idx="1"/>
          </p:nvPr>
        </p:nvSpPr>
        <p:spPr/>
        <p:txBody>
          <a:bodyPr>
            <a:normAutofit/>
          </a:bodyPr>
          <a:lstStyle/>
          <a:p>
            <a:pPr marL="0" indent="0" algn="just">
              <a:buNone/>
            </a:pPr>
            <a:r>
              <a:rPr lang="en-US" dirty="0"/>
              <a:t>The principal function of the IMF is to super vise the international monetary system.</a:t>
            </a:r>
          </a:p>
          <a:p>
            <a:pPr marL="0" indent="0" algn="just">
              <a:buNone/>
            </a:pPr>
            <a:r>
              <a:rPr lang="en-US" dirty="0"/>
              <a:t>Several functions are derived from this. These are: granting of credit to member countries in the midst of temporary balance of payments deficits, surveillance over the monetary and exchange rate policy of member countries, issuing policy recommendations. It is to be noted that all these functions of the IMF may be combined into three.</a:t>
            </a:r>
          </a:p>
          <a:p>
            <a:pPr marL="0" indent="0" algn="just">
              <a:buNone/>
            </a:pPr>
            <a:r>
              <a:rPr lang="en-US" b="1" dirty="0"/>
              <a:t>These are: regulatory, financial, and consultative functions:</a:t>
            </a:r>
          </a:p>
        </p:txBody>
      </p:sp>
    </p:spTree>
    <p:extLst>
      <p:ext uri="{BB962C8B-B14F-4D97-AF65-F5344CB8AC3E}">
        <p14:creationId xmlns:p14="http://schemas.microsoft.com/office/powerpoint/2010/main" val="124265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CE31-F20B-8F71-C9D9-1A12E3E9B2A5}"/>
              </a:ext>
            </a:extLst>
          </p:cNvPr>
          <p:cNvSpPr>
            <a:spLocks noGrp="1"/>
          </p:cNvSpPr>
          <p:nvPr>
            <p:ph type="title"/>
          </p:nvPr>
        </p:nvSpPr>
        <p:spPr/>
        <p:txBody>
          <a:bodyPr/>
          <a:lstStyle/>
          <a:p>
            <a:r>
              <a:rPr lang="en-US" b="1" dirty="0"/>
              <a:t>Regulatory Function:</a:t>
            </a:r>
          </a:p>
        </p:txBody>
      </p:sp>
      <p:sp>
        <p:nvSpPr>
          <p:cNvPr id="3" name="Content Placeholder 2">
            <a:extLst>
              <a:ext uri="{FF2B5EF4-FFF2-40B4-BE49-F238E27FC236}">
                <a16:creationId xmlns:a16="http://schemas.microsoft.com/office/drawing/2014/main" id="{7DB7179C-F110-A4AB-886F-66B054D23AAA}"/>
              </a:ext>
            </a:extLst>
          </p:cNvPr>
          <p:cNvSpPr>
            <a:spLocks noGrp="1"/>
          </p:cNvSpPr>
          <p:nvPr>
            <p:ph idx="1"/>
          </p:nvPr>
        </p:nvSpPr>
        <p:spPr/>
        <p:txBody>
          <a:bodyPr/>
          <a:lstStyle/>
          <a:p>
            <a:pPr marL="0" indent="0">
              <a:buNone/>
            </a:pPr>
            <a:r>
              <a:rPr lang="en-US" dirty="0"/>
              <a:t>The Fund functions as the guardian of a code of rules set by its (AOA— Articles of Agreement).</a:t>
            </a:r>
          </a:p>
        </p:txBody>
      </p:sp>
    </p:spTree>
    <p:extLst>
      <p:ext uri="{BB962C8B-B14F-4D97-AF65-F5344CB8AC3E}">
        <p14:creationId xmlns:p14="http://schemas.microsoft.com/office/powerpoint/2010/main" val="144397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BC5C-2D59-1CDB-F365-991DE6EF43E0}"/>
              </a:ext>
            </a:extLst>
          </p:cNvPr>
          <p:cNvSpPr>
            <a:spLocks noGrp="1"/>
          </p:cNvSpPr>
          <p:nvPr>
            <p:ph type="title"/>
          </p:nvPr>
        </p:nvSpPr>
        <p:spPr/>
        <p:txBody>
          <a:bodyPr/>
          <a:lstStyle/>
          <a:p>
            <a:r>
              <a:rPr lang="en-US" b="1" dirty="0"/>
              <a:t>Financial Function:</a:t>
            </a:r>
          </a:p>
        </p:txBody>
      </p:sp>
      <p:sp>
        <p:nvSpPr>
          <p:cNvPr id="3" name="Content Placeholder 2">
            <a:extLst>
              <a:ext uri="{FF2B5EF4-FFF2-40B4-BE49-F238E27FC236}">
                <a16:creationId xmlns:a16="http://schemas.microsoft.com/office/drawing/2014/main" id="{ACB8C23F-08AD-BA5D-B108-BFF034FA46C2}"/>
              </a:ext>
            </a:extLst>
          </p:cNvPr>
          <p:cNvSpPr>
            <a:spLocks noGrp="1"/>
          </p:cNvSpPr>
          <p:nvPr>
            <p:ph idx="1"/>
          </p:nvPr>
        </p:nvSpPr>
        <p:spPr/>
        <p:txBody>
          <a:bodyPr/>
          <a:lstStyle/>
          <a:p>
            <a:pPr marL="0" indent="0">
              <a:buNone/>
            </a:pPr>
            <a:r>
              <a:rPr lang="en-US" dirty="0"/>
              <a:t>It functions as an agency of providing resources to meet short term and medium term BOP disequilibrium faced by the member countries.</a:t>
            </a:r>
          </a:p>
        </p:txBody>
      </p:sp>
    </p:spTree>
    <p:extLst>
      <p:ext uri="{BB962C8B-B14F-4D97-AF65-F5344CB8AC3E}">
        <p14:creationId xmlns:p14="http://schemas.microsoft.com/office/powerpoint/2010/main" val="191873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FAF-DEF2-81E8-6B26-3CC820BCB3DB}"/>
              </a:ext>
            </a:extLst>
          </p:cNvPr>
          <p:cNvSpPr>
            <a:spLocks noGrp="1"/>
          </p:cNvSpPr>
          <p:nvPr>
            <p:ph type="title"/>
          </p:nvPr>
        </p:nvSpPr>
        <p:spPr/>
        <p:txBody>
          <a:bodyPr/>
          <a:lstStyle/>
          <a:p>
            <a:r>
              <a:rPr lang="en-US" b="1" dirty="0"/>
              <a:t>Consultative Function:</a:t>
            </a:r>
          </a:p>
        </p:txBody>
      </p:sp>
      <p:sp>
        <p:nvSpPr>
          <p:cNvPr id="3" name="Content Placeholder 2">
            <a:extLst>
              <a:ext uri="{FF2B5EF4-FFF2-40B4-BE49-F238E27FC236}">
                <a16:creationId xmlns:a16="http://schemas.microsoft.com/office/drawing/2014/main" id="{4CF6B2FC-5462-BEEB-C499-68E7341EA9F6}"/>
              </a:ext>
            </a:extLst>
          </p:cNvPr>
          <p:cNvSpPr>
            <a:spLocks noGrp="1"/>
          </p:cNvSpPr>
          <p:nvPr>
            <p:ph idx="1"/>
          </p:nvPr>
        </p:nvSpPr>
        <p:spPr/>
        <p:txBody>
          <a:bodyPr/>
          <a:lstStyle/>
          <a:p>
            <a:pPr marL="0" indent="0" algn="just">
              <a:buNone/>
            </a:pPr>
            <a:r>
              <a:rPr lang="en-US" dirty="0"/>
              <a:t>It functions as a center for international cooperation and a source of counsel and technical assistance to its members.</a:t>
            </a:r>
          </a:p>
        </p:txBody>
      </p:sp>
    </p:spTree>
    <p:extLst>
      <p:ext uri="{BB962C8B-B14F-4D97-AF65-F5344CB8AC3E}">
        <p14:creationId xmlns:p14="http://schemas.microsoft.com/office/powerpoint/2010/main" val="312032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321A-B675-413F-B614-F3E4A8D09CF0}"/>
              </a:ext>
            </a:extLst>
          </p:cNvPr>
          <p:cNvSpPr>
            <a:spLocks noGrp="1"/>
          </p:cNvSpPr>
          <p:nvPr>
            <p:ph type="title"/>
          </p:nvPr>
        </p:nvSpPr>
        <p:spPr/>
        <p:txBody>
          <a:bodyPr/>
          <a:lstStyle/>
          <a:p>
            <a:r>
              <a:rPr lang="en-US" b="1"/>
              <a:t>Function of the IMF</a:t>
            </a:r>
            <a:endParaRPr lang="en-US"/>
          </a:p>
        </p:txBody>
      </p:sp>
      <p:sp>
        <p:nvSpPr>
          <p:cNvPr id="3" name="Content Placeholder 2">
            <a:extLst>
              <a:ext uri="{FF2B5EF4-FFF2-40B4-BE49-F238E27FC236}">
                <a16:creationId xmlns:a16="http://schemas.microsoft.com/office/drawing/2014/main" id="{2CA8C17F-965D-E823-4BBD-660F4D1BFB84}"/>
              </a:ext>
            </a:extLst>
          </p:cNvPr>
          <p:cNvSpPr>
            <a:spLocks noGrp="1"/>
          </p:cNvSpPr>
          <p:nvPr>
            <p:ph idx="1"/>
          </p:nvPr>
        </p:nvSpPr>
        <p:spPr/>
        <p:txBody>
          <a:bodyPr>
            <a:normAutofit fontScale="85000" lnSpcReduction="10000"/>
          </a:bodyPr>
          <a:lstStyle/>
          <a:p>
            <a:pPr marL="0" indent="0" algn="just">
              <a:buNone/>
            </a:pPr>
            <a:r>
              <a:rPr lang="en-US" dirty="0"/>
              <a:t>The main function of the IMF is to provide temporary financial support to its members so that ‘fundamental’ BOP disequilibrium can be corrected. However, such granting of credit is subject to strict conditionality. The conditionality is a direct consequence of the IMF’s surveillance function over the exchange rate policies or adjustment process of members.</a:t>
            </a:r>
          </a:p>
          <a:p>
            <a:pPr marL="0" indent="0" algn="just">
              <a:buNone/>
            </a:pPr>
            <a:r>
              <a:rPr lang="en-US" dirty="0"/>
              <a:t>The main conditionality clause is the intro duction of structural reforms. Low income countries drew attraction of the IMF in the early years of 1980s when many of them faced terrible BOP difficulties and severe debt repayment prob </a:t>
            </a:r>
            <a:r>
              <a:rPr lang="en-US" dirty="0" err="1"/>
              <a:t>lems</a:t>
            </a:r>
            <a:r>
              <a:rPr lang="en-US" dirty="0"/>
              <a:t>. Against this backdrop, the Fund took up ‘</a:t>
            </a:r>
            <a:r>
              <a:rPr lang="en-US" dirty="0" err="1"/>
              <a:t>stabilisation</a:t>
            </a:r>
            <a:r>
              <a:rPr lang="en-US" dirty="0"/>
              <a:t> </a:t>
            </a:r>
            <a:r>
              <a:rPr lang="en-US" dirty="0" err="1"/>
              <a:t>programme</a:t>
            </a:r>
            <a:r>
              <a:rPr lang="en-US" dirty="0"/>
              <a:t>’ as well as ‘structural adjustment </a:t>
            </a:r>
            <a:r>
              <a:rPr lang="en-US" dirty="0" err="1"/>
              <a:t>programme</a:t>
            </a:r>
            <a:r>
              <a:rPr lang="en-US" dirty="0"/>
              <a:t>’. </a:t>
            </a:r>
            <a:r>
              <a:rPr lang="en-US" dirty="0" err="1"/>
              <a:t>Stabilisation</a:t>
            </a:r>
            <a:r>
              <a:rPr lang="en-US" dirty="0"/>
              <a:t> </a:t>
            </a:r>
            <a:r>
              <a:rPr lang="en-US" dirty="0" err="1"/>
              <a:t>programme</a:t>
            </a:r>
            <a:r>
              <a:rPr lang="en-US" dirty="0"/>
              <a:t> is a demand management issue, while structural </a:t>
            </a:r>
            <a:r>
              <a:rPr lang="en-US" dirty="0" err="1"/>
              <a:t>programme</a:t>
            </a:r>
            <a:r>
              <a:rPr lang="en-US" dirty="0"/>
              <a:t> concentrates on supply management. The IMF insists member countries to implement these </a:t>
            </a:r>
            <a:r>
              <a:rPr lang="en-US" dirty="0" err="1"/>
              <a:t>programmes</a:t>
            </a:r>
            <a:r>
              <a:rPr lang="en-US" dirty="0"/>
              <a:t> to tackle macroeconomic instability.</a:t>
            </a:r>
          </a:p>
        </p:txBody>
      </p:sp>
    </p:spTree>
    <p:extLst>
      <p:ext uri="{BB962C8B-B14F-4D97-AF65-F5344CB8AC3E}">
        <p14:creationId xmlns:p14="http://schemas.microsoft.com/office/powerpoint/2010/main" val="472585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322</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Function of the IMF</vt:lpstr>
      <vt:lpstr>Function of the IMF</vt:lpstr>
      <vt:lpstr>Regulatory Function:</vt:lpstr>
      <vt:lpstr>Financial Function:</vt:lpstr>
      <vt:lpstr>Consultative Function:</vt:lpstr>
      <vt:lpstr>Function of the IMF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 of the IMF</dc:title>
  <dc:creator>Ananya Priya</dc:creator>
  <cp:lastModifiedBy>Ananya Priya</cp:lastModifiedBy>
  <cp:revision>1</cp:revision>
  <dcterms:created xsi:type="dcterms:W3CDTF">2023-03-22T10:06:56Z</dcterms:created>
  <dcterms:modified xsi:type="dcterms:W3CDTF">2023-03-22T10:07:29Z</dcterms:modified>
</cp:coreProperties>
</file>